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7" d="100"/>
          <a:sy n="107" d="100"/>
        </p:scale>
        <p:origin x="8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8758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3570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287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9953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8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9280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959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833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7806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0279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1/16/2025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5698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1/16/2025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96371271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5.xml"/><Relationship Id="rId7"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0.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hyperlink" Target="https://ikultura.ro/wp-content/uploads/2019/09/Suport-De-Curs-Limba-Romani.pdf" TargetMode="External"/><Relationship Id="rId2" Type="http://schemas.openxmlformats.org/officeDocument/2006/relationships/hyperlink" Target="https://www.academia.edu/43726447/Ghid_de_conversa%C5%A3ie_Rom%C3%A2n_Romano_Rum%C3%AEnisko_Romano_Lumini%C5%A3a_Mihai_Cioab%C4%83" TargetMode="External"/><Relationship Id="rId1" Type="http://schemas.openxmlformats.org/officeDocument/2006/relationships/slideLayout" Target="../slideLayouts/slideLayout2.xml"/><Relationship Id="rId4" Type="http://schemas.openxmlformats.org/officeDocument/2006/relationships/hyperlink" Target="https://cdn.prod.website-files.com/601e5c899b255f2ab1aa7bd3/618532c3aee2d5be11a853f5_Romanes-with-Rahela-5.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D5D3D-080C-1D56-1676-F093612D42D5}"/>
              </a:ext>
            </a:extLst>
          </p:cNvPr>
          <p:cNvSpPr>
            <a:spLocks noGrp="1"/>
          </p:cNvSpPr>
          <p:nvPr>
            <p:ph type="ctrTitle"/>
          </p:nvPr>
        </p:nvSpPr>
        <p:spPr>
          <a:xfrm>
            <a:off x="1079510" y="4602162"/>
            <a:ext cx="4457690" cy="1720850"/>
          </a:xfrm>
        </p:spPr>
        <p:txBody>
          <a:bodyPr anchor="ctr">
            <a:normAutofit/>
          </a:bodyPr>
          <a:lstStyle/>
          <a:p>
            <a:pPr>
              <a:lnSpc>
                <a:spcPct val="90000"/>
              </a:lnSpc>
            </a:pPr>
            <a:r>
              <a:rPr lang="en-US" sz="2400"/>
              <a:t>Machine Translation (Romanian to Romani translation)</a:t>
            </a:r>
          </a:p>
        </p:txBody>
      </p:sp>
      <p:sp>
        <p:nvSpPr>
          <p:cNvPr id="3" name="Subtitle 2">
            <a:extLst>
              <a:ext uri="{FF2B5EF4-FFF2-40B4-BE49-F238E27FC236}">
                <a16:creationId xmlns:a16="http://schemas.microsoft.com/office/drawing/2014/main" id="{A35DCFBA-21CB-32ED-3B17-399CDBD9BE63}"/>
              </a:ext>
            </a:extLst>
          </p:cNvPr>
          <p:cNvSpPr>
            <a:spLocks noGrp="1"/>
          </p:cNvSpPr>
          <p:nvPr>
            <p:ph type="subTitle" idx="1"/>
          </p:nvPr>
        </p:nvSpPr>
        <p:spPr>
          <a:xfrm>
            <a:off x="6654801" y="4602163"/>
            <a:ext cx="4451347" cy="1720850"/>
          </a:xfrm>
        </p:spPr>
        <p:txBody>
          <a:bodyPr anchor="ctr">
            <a:normAutofit/>
          </a:bodyPr>
          <a:lstStyle/>
          <a:p>
            <a:r>
              <a:rPr lang="en-US" dirty="0"/>
              <a:t>Zibileanu Sabin (512)</a:t>
            </a:r>
          </a:p>
          <a:p>
            <a:r>
              <a:rPr lang="en-US" dirty="0"/>
              <a:t>Grigore </a:t>
            </a:r>
            <a:r>
              <a:rPr lang="ro-RO" dirty="0"/>
              <a:t>Dragoș - Gabriel (512)</a:t>
            </a:r>
            <a:endParaRPr lang="en-US" dirty="0"/>
          </a:p>
        </p:txBody>
      </p:sp>
      <p:pic>
        <p:nvPicPr>
          <p:cNvPr id="4" name="Picture 3" descr="A white and blue plus signs&#10;&#10;Description automatically generated">
            <a:extLst>
              <a:ext uri="{FF2B5EF4-FFF2-40B4-BE49-F238E27FC236}">
                <a16:creationId xmlns:a16="http://schemas.microsoft.com/office/drawing/2014/main" id="{8AFF09A3-5503-6A99-A3D4-8A072D21CA32}"/>
              </a:ext>
            </a:extLst>
          </p:cNvPr>
          <p:cNvPicPr>
            <a:picLocks noChangeAspect="1"/>
          </p:cNvPicPr>
          <p:nvPr/>
        </p:nvPicPr>
        <p:blipFill>
          <a:blip r:embed="rId2"/>
          <a:srcRect t="19465" b="38182"/>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9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3378B02-2D7E-701F-DF14-616E2445D8A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256D84B-ECD1-7449-EF42-378E73613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282D9B7-89A0-AABB-E5AC-B8F5218384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5CB0D746-E82D-8007-0101-9AC061C3C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BA15EEA3-B2C5-CE2E-D5E0-119E87734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D48CD5BB-5FD1-F382-ABF6-3852DF030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45F23C15-D261-1F7A-F40E-6FE5ECB7A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C73F5351-4C12-42AF-21C0-618F6FFD7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AE8B319-A983-BFFC-3C24-99CA33C4FE7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CB53935D-A6F3-2DF0-B5C5-0450C291A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BCD55E80-138A-DD17-2F2E-C80D96919959}"/>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APPROACH</a:t>
            </a:r>
            <a:r>
              <a:rPr lang="en-US" dirty="0">
                <a:solidFill>
                  <a:srgbClr val="FFFFFF"/>
                </a:solidFill>
              </a:rPr>
              <a:t> AND RESULTS</a:t>
            </a:r>
          </a:p>
        </p:txBody>
      </p:sp>
      <p:cxnSp>
        <p:nvCxnSpPr>
          <p:cNvPr id="29" name="Straight Connector 28">
            <a:extLst>
              <a:ext uri="{FF2B5EF4-FFF2-40B4-BE49-F238E27FC236}">
                <a16:creationId xmlns:a16="http://schemas.microsoft.com/office/drawing/2014/main" id="{2FF05367-B95E-539D-35DD-52FEB38C07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61B9-C1E1-CE0D-EF3D-BFC794D19645}"/>
              </a:ext>
            </a:extLst>
          </p:cNvPr>
          <p:cNvSpPr>
            <a:spLocks noGrp="1"/>
          </p:cNvSpPr>
          <p:nvPr>
            <p:ph type="title"/>
          </p:nvPr>
        </p:nvSpPr>
        <p:spPr/>
        <p:txBody>
          <a:bodyPr>
            <a:normAutofit/>
          </a:bodyPr>
          <a:lstStyle/>
          <a:p>
            <a:r>
              <a:rPr lang="en-US" dirty="0"/>
              <a:t>DATA AUGMENTATION</a:t>
            </a:r>
          </a:p>
        </p:txBody>
      </p:sp>
      <p:pic>
        <p:nvPicPr>
          <p:cNvPr id="6" name="Content Placeholder 5">
            <a:extLst>
              <a:ext uri="{FF2B5EF4-FFF2-40B4-BE49-F238E27FC236}">
                <a16:creationId xmlns:a16="http://schemas.microsoft.com/office/drawing/2014/main" id="{BF64D877-0C29-2314-E1F8-7561C8FCD9C8}"/>
              </a:ext>
            </a:extLst>
          </p:cNvPr>
          <p:cNvPicPr>
            <a:picLocks noGrp="1" noChangeAspect="1"/>
          </p:cNvPicPr>
          <p:nvPr>
            <p:ph idx="1"/>
          </p:nvPr>
        </p:nvPicPr>
        <p:blipFill>
          <a:blip r:embed="rId2"/>
          <a:stretch>
            <a:fillRect/>
          </a:stretch>
        </p:blipFill>
        <p:spPr>
          <a:xfrm>
            <a:off x="5537199" y="1451113"/>
            <a:ext cx="6061765" cy="3628734"/>
          </a:xfrm>
        </p:spPr>
      </p:pic>
      <p:sp>
        <p:nvSpPr>
          <p:cNvPr id="4" name="Text Placeholder 3">
            <a:extLst>
              <a:ext uri="{FF2B5EF4-FFF2-40B4-BE49-F238E27FC236}">
                <a16:creationId xmlns:a16="http://schemas.microsoft.com/office/drawing/2014/main" id="{AD1F1C1F-505D-6D73-F9BB-DB841B76B55D}"/>
              </a:ext>
            </a:extLst>
          </p:cNvPr>
          <p:cNvSpPr>
            <a:spLocks noGrp="1"/>
          </p:cNvSpPr>
          <p:nvPr>
            <p:ph type="body" sz="half" idx="2"/>
          </p:nvPr>
        </p:nvSpPr>
        <p:spPr>
          <a:xfrm>
            <a:off x="1071607" y="2373055"/>
            <a:ext cx="3905999" cy="3628734"/>
          </a:xfrm>
        </p:spPr>
        <p:txBody>
          <a:bodyPr>
            <a:normAutofit/>
          </a:bodyPr>
          <a:lstStyle/>
          <a:p>
            <a:r>
              <a:rPr lang="en-US" sz="1600" dirty="0">
                <a:latin typeface="Times New Roman" panose="02020603050405020304" pitchFamily="18" charset="0"/>
                <a:cs typeface="Times New Roman" panose="02020603050405020304" pitchFamily="18" charset="0"/>
              </a:rPr>
              <a:t>We felt that it was necessary to try and use some data augmentation techniques, especially working with a low resource language. The techniques that we used were:</a:t>
            </a:r>
          </a:p>
          <a:p>
            <a:pPr marL="342900" indent="-342900">
              <a:buFontTx/>
              <a:buChar char="-"/>
            </a:pPr>
            <a:r>
              <a:rPr lang="en-US" sz="1600" dirty="0">
                <a:latin typeface="Times New Roman" panose="02020603050405020304" pitchFamily="18" charset="0"/>
                <a:cs typeface="Times New Roman" panose="02020603050405020304" pitchFamily="18" charset="0"/>
              </a:rPr>
              <a:t>Back translation</a:t>
            </a:r>
          </a:p>
          <a:p>
            <a:pPr marL="342900" indent="-342900">
              <a:buFontTx/>
              <a:buChar char="-"/>
            </a:pPr>
            <a:r>
              <a:rPr lang="en-US" sz="1600" dirty="0">
                <a:latin typeface="Times New Roman" panose="02020603050405020304" pitchFamily="18" charset="0"/>
                <a:cs typeface="Times New Roman" panose="02020603050405020304" pitchFamily="18" charset="0"/>
              </a:rPr>
              <a:t>Sentence insertion</a:t>
            </a:r>
          </a:p>
          <a:p>
            <a:pPr marL="342900" indent="-342900">
              <a:buFontTx/>
              <a:buChar char="-"/>
            </a:pPr>
            <a:r>
              <a:rPr lang="en-US" sz="1600" dirty="0">
                <a:latin typeface="Times New Roman" panose="02020603050405020304" pitchFamily="18" charset="0"/>
                <a:cs typeface="Times New Roman" panose="02020603050405020304" pitchFamily="18" charset="0"/>
              </a:rPr>
              <a:t>Random character insertion</a:t>
            </a:r>
          </a:p>
          <a:p>
            <a:r>
              <a:rPr lang="en-US" sz="1600" dirty="0">
                <a:latin typeface="Times New Roman" panose="02020603050405020304" pitchFamily="18" charset="0"/>
                <a:cs typeface="Times New Roman" panose="02020603050405020304" pitchFamily="18" charset="0"/>
              </a:rPr>
              <a:t>The augmentation was done on 15% of the dataset.</a:t>
            </a:r>
          </a:p>
        </p:txBody>
      </p:sp>
      <p:sp>
        <p:nvSpPr>
          <p:cNvPr id="3" name="TextBox 2">
            <a:extLst>
              <a:ext uri="{FF2B5EF4-FFF2-40B4-BE49-F238E27FC236}">
                <a16:creationId xmlns:a16="http://schemas.microsoft.com/office/drawing/2014/main" id="{E229A0B0-E521-5426-E22C-3BEE28FF996A}"/>
              </a:ext>
            </a:extLst>
          </p:cNvPr>
          <p:cNvSpPr txBox="1"/>
          <p:nvPr/>
        </p:nvSpPr>
        <p:spPr>
          <a:xfrm>
            <a:off x="7373390" y="5303520"/>
            <a:ext cx="3905999" cy="369332"/>
          </a:xfrm>
          <a:prstGeom prst="rect">
            <a:avLst/>
          </a:prstGeom>
          <a:noFill/>
        </p:spPr>
        <p:txBody>
          <a:bodyPr wrap="square" rtlCol="0">
            <a:spAutoFit/>
          </a:bodyPr>
          <a:lstStyle/>
          <a:p>
            <a:r>
              <a:rPr lang="ro-RO" dirty="0">
                <a:latin typeface="Times New Roman" panose="02020603050405020304" pitchFamily="18" charset="0"/>
                <a:cs typeface="Times New Roman" panose="02020603050405020304" pitchFamily="18" charset="0"/>
              </a:rPr>
              <a:t>Source : GeeksForGeeks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634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DF42-1B84-C92D-2570-04FA473BBEF1}"/>
              </a:ext>
            </a:extLst>
          </p:cNvPr>
          <p:cNvSpPr>
            <a:spLocks noGrp="1"/>
          </p:cNvSpPr>
          <p:nvPr>
            <p:ph type="title"/>
          </p:nvPr>
        </p:nvSpPr>
        <p:spPr/>
        <p:txBody>
          <a:bodyPr/>
          <a:lstStyle/>
          <a:p>
            <a:r>
              <a:rPr lang="ro-RO" dirty="0"/>
              <a:t>				APPROACH</a:t>
            </a:r>
            <a:endParaRPr lang="en-US" dirty="0"/>
          </a:p>
        </p:txBody>
      </p:sp>
      <p:sp>
        <p:nvSpPr>
          <p:cNvPr id="3" name="Content Placeholder 2">
            <a:extLst>
              <a:ext uri="{FF2B5EF4-FFF2-40B4-BE49-F238E27FC236}">
                <a16:creationId xmlns:a16="http://schemas.microsoft.com/office/drawing/2014/main" id="{E3B06390-DC1A-D51B-1FC2-CAA47ABAD8C8}"/>
              </a:ext>
            </a:extLst>
          </p:cNvPr>
          <p:cNvSpPr>
            <a:spLocks noGrp="1"/>
          </p:cNvSpPr>
          <p:nvPr>
            <p:ph idx="1"/>
          </p:nvPr>
        </p:nvSpPr>
        <p:spPr/>
        <p:txBody>
          <a:bodyPr/>
          <a:lstStyle/>
          <a:p>
            <a:pPr algn="just"/>
            <a:r>
              <a:rPr lang="ro-RO" dirty="0">
                <a:latin typeface="Times New Roman" panose="02020603050405020304" pitchFamily="18" charset="0"/>
                <a:cs typeface="Times New Roman" panose="02020603050405020304" pitchFamily="18" charset="0"/>
              </a:rPr>
              <a:t>O</a:t>
            </a:r>
            <a:r>
              <a:rPr lang="en-US" dirty="0" err="1">
                <a:latin typeface="Times New Roman" panose="02020603050405020304" pitchFamily="18" charset="0"/>
                <a:cs typeface="Times New Roman" panose="02020603050405020304" pitchFamily="18" charset="0"/>
              </a:rPr>
              <a:t>ur</a:t>
            </a:r>
            <a:r>
              <a:rPr lang="en-US" dirty="0">
                <a:latin typeface="Times New Roman" panose="02020603050405020304" pitchFamily="18" charset="0"/>
                <a:cs typeface="Times New Roman" panose="02020603050405020304" pitchFamily="18" charset="0"/>
              </a:rPr>
              <a:t> approach involved using the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and using 2 different </a:t>
            </a:r>
            <a:r>
              <a:rPr lang="en-US" dirty="0" err="1">
                <a:latin typeface="Times New Roman" panose="02020603050405020304" pitchFamily="18" charset="0"/>
                <a:cs typeface="Times New Roman" panose="02020603050405020304" pitchFamily="18" charset="0"/>
              </a:rPr>
              <a:t>variatons</a:t>
            </a:r>
            <a:r>
              <a:rPr lang="en-US" dirty="0">
                <a:latin typeface="Times New Roman" panose="02020603050405020304" pitchFamily="18" charset="0"/>
                <a:cs typeface="Times New Roman" panose="02020603050405020304" pitchFamily="18" charset="0"/>
              </a:rPr>
              <a:t> when it comes to the initialization of the model. Precisely, we used a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with our custom tokenizer and a pre-trained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with the already existing tokenizer that we combined with the custom one. Precisely we extended the already existing pre-trained tokenizer with our custom made Romanian to Romani tokenizer.</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2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C4EE-5236-8529-2F17-F6BE1258B959}"/>
              </a:ext>
            </a:extLst>
          </p:cNvPr>
          <p:cNvSpPr>
            <a:spLocks noGrp="1"/>
          </p:cNvSpPr>
          <p:nvPr>
            <p:ph type="title"/>
          </p:nvPr>
        </p:nvSpPr>
        <p:spPr/>
        <p:txBody>
          <a:bodyPr/>
          <a:lstStyle/>
          <a:p>
            <a:r>
              <a:rPr lang="ro-RO" dirty="0"/>
              <a:t>WHY MARIANMT?</a:t>
            </a:r>
            <a:endParaRPr lang="en-US" dirty="0"/>
          </a:p>
        </p:txBody>
      </p:sp>
      <p:pic>
        <p:nvPicPr>
          <p:cNvPr id="6" name="Content Placeholder 5">
            <a:extLst>
              <a:ext uri="{FF2B5EF4-FFF2-40B4-BE49-F238E27FC236}">
                <a16:creationId xmlns:a16="http://schemas.microsoft.com/office/drawing/2014/main" id="{09DD680C-C9A5-05C5-C010-F6390F0BBF3B}"/>
              </a:ext>
            </a:extLst>
          </p:cNvPr>
          <p:cNvPicPr>
            <a:picLocks noGrp="1" noChangeAspect="1"/>
          </p:cNvPicPr>
          <p:nvPr>
            <p:ph idx="1"/>
          </p:nvPr>
        </p:nvPicPr>
        <p:blipFill>
          <a:blip r:embed="rId2"/>
          <a:stretch>
            <a:fillRect/>
          </a:stretch>
        </p:blipFill>
        <p:spPr>
          <a:xfrm>
            <a:off x="5696225" y="1451113"/>
            <a:ext cx="5922617" cy="3715521"/>
          </a:xfrm>
        </p:spPr>
      </p:pic>
      <p:sp>
        <p:nvSpPr>
          <p:cNvPr id="4" name="Text Placeholder 3">
            <a:extLst>
              <a:ext uri="{FF2B5EF4-FFF2-40B4-BE49-F238E27FC236}">
                <a16:creationId xmlns:a16="http://schemas.microsoft.com/office/drawing/2014/main" id="{774D08C5-080E-2604-3E8E-C99D24FAF0B2}"/>
              </a:ext>
            </a:extLst>
          </p:cNvPr>
          <p:cNvSpPr>
            <a:spLocks noGrp="1"/>
          </p:cNvSpPr>
          <p:nvPr>
            <p:ph type="body" sz="half" idx="2"/>
          </p:nvPr>
        </p:nvSpPr>
        <p:spPr>
          <a:xfrm>
            <a:off x="1071608" y="2324191"/>
            <a:ext cx="3905999" cy="3106800"/>
          </a:xfrm>
        </p:spPr>
        <p:txBody>
          <a:bodyPr/>
          <a:lstStyle/>
          <a:p>
            <a:r>
              <a:rPr lang="ro-RO"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e chose this approach because the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supports multiple romance languages and it is also a very well structured Sequence2Sequence model for machine translation.</a:t>
            </a:r>
          </a:p>
        </p:txBody>
      </p:sp>
      <p:sp>
        <p:nvSpPr>
          <p:cNvPr id="7" name="TextBox 6">
            <a:extLst>
              <a:ext uri="{FF2B5EF4-FFF2-40B4-BE49-F238E27FC236}">
                <a16:creationId xmlns:a16="http://schemas.microsoft.com/office/drawing/2014/main" id="{E7535D85-A32B-A925-2DDE-DE87C95A4DC1}"/>
              </a:ext>
            </a:extLst>
          </p:cNvPr>
          <p:cNvSpPr txBox="1"/>
          <p:nvPr/>
        </p:nvSpPr>
        <p:spPr>
          <a:xfrm>
            <a:off x="6246841" y="5406887"/>
            <a:ext cx="5257973" cy="646331"/>
          </a:xfrm>
          <a:prstGeom prst="rect">
            <a:avLst/>
          </a:prstGeom>
          <a:noFill/>
        </p:spPr>
        <p:txBody>
          <a:bodyPr wrap="square" rtlCol="0">
            <a:spAutoFit/>
          </a:bodyPr>
          <a:lstStyle/>
          <a:p>
            <a:r>
              <a:rPr lang="ro-RO" dirty="0"/>
              <a:t>	</a:t>
            </a:r>
            <a:r>
              <a:rPr lang="ro-RO" dirty="0">
                <a:latin typeface="Times New Roman" panose="02020603050405020304" pitchFamily="18" charset="0"/>
                <a:cs typeface="Times New Roman" panose="02020603050405020304" pitchFamily="18" charset="0"/>
              </a:rPr>
              <a:t>MARIANMT visual representation </a:t>
            </a:r>
          </a:p>
          <a:p>
            <a:r>
              <a:rPr lang="ro-RO" dirty="0">
                <a:latin typeface="Times New Roman" panose="02020603050405020304" pitchFamily="18" charset="0"/>
                <a:cs typeface="Times New Roman" panose="02020603050405020304" pitchFamily="18" charset="0"/>
              </a:rPr>
              <a:t>	Source: ResearchGate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150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D734-582F-B663-E940-0AC254828E25}"/>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B1CA7217-5AA9-3271-F8E0-55862E5CF26B}"/>
              </a:ext>
            </a:extLst>
          </p:cNvPr>
          <p:cNvSpPr txBox="1"/>
          <p:nvPr/>
        </p:nvSpPr>
        <p:spPr>
          <a:xfrm>
            <a:off x="1877419" y="5385097"/>
            <a:ext cx="8728709" cy="923330"/>
          </a:xfrm>
          <a:prstGeom prst="rect">
            <a:avLst/>
          </a:prstGeom>
          <a:noFill/>
        </p:spPr>
        <p:txBody>
          <a:bodyPr wrap="square" rtlCol="0">
            <a:spAutoFit/>
          </a:bodyPr>
          <a:lstStyle/>
          <a:p>
            <a:pPr algn="just"/>
            <a:r>
              <a:rPr lang="ro-RO" dirty="0">
                <a:latin typeface="Times New Roman" panose="02020603050405020304" pitchFamily="18" charset="0"/>
                <a:cs typeface="Times New Roman" panose="02020603050405020304" pitchFamily="18" charset="0"/>
              </a:rPr>
              <a:t>Somewhat expected results, especially for a low resource language and a relatively small corpus. What can we notice is that the pre-trained model with the extended tokenizer might be the way to go.</a:t>
            </a:r>
            <a:endParaRPr lang="en-US"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93F86D6A-57D3-C412-0DC8-8298733AFC90}"/>
              </a:ext>
            </a:extLst>
          </p:cNvPr>
          <p:cNvPicPr>
            <a:picLocks noGrp="1" noChangeAspect="1"/>
          </p:cNvPicPr>
          <p:nvPr>
            <p:ph idx="1"/>
          </p:nvPr>
        </p:nvPicPr>
        <p:blipFill>
          <a:blip r:embed="rId2"/>
          <a:stretch>
            <a:fillRect/>
          </a:stretch>
        </p:blipFill>
        <p:spPr>
          <a:xfrm>
            <a:off x="1411356" y="1987826"/>
            <a:ext cx="9809921" cy="2754171"/>
          </a:xfrm>
        </p:spPr>
      </p:pic>
    </p:spTree>
    <p:extLst>
      <p:ext uri="{BB962C8B-B14F-4D97-AF65-F5344CB8AC3E}">
        <p14:creationId xmlns:p14="http://schemas.microsoft.com/office/powerpoint/2010/main" val="189388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C017588-5D91-2E3E-1E56-DD41FB7958C0}"/>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B3FC397-98B0-0A81-415B-57BE07AEF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3AC405A-7EC6-DED2-FC8D-52F65059CA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D5E0581B-F697-F2C6-D50D-998B4D5DD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918A0F-26C9-E0DB-D986-B0C78EB322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8EEF6274-EC83-1284-5F4F-6876D1C21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F043AF78-E7D6-D9D8-CEBC-1D18D76D1C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9A3F86CB-B13A-EF98-2FBC-659778F9D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62D8B2FB-E6A0-2873-8F29-B7B9DB098AD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FA3B5B4A-A729-CEEF-A3C7-66E549BBB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C70317D-29A9-1D65-A347-8B5C14AB17C1}"/>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LIMITATIONS</a:t>
            </a:r>
            <a:endParaRPr lang="en-US" dirty="0">
              <a:solidFill>
                <a:srgbClr val="FFFFFF"/>
              </a:solidFill>
            </a:endParaRPr>
          </a:p>
        </p:txBody>
      </p:sp>
      <p:cxnSp>
        <p:nvCxnSpPr>
          <p:cNvPr id="29" name="Straight Connector 28">
            <a:extLst>
              <a:ext uri="{FF2B5EF4-FFF2-40B4-BE49-F238E27FC236}">
                <a16:creationId xmlns:a16="http://schemas.microsoft.com/office/drawing/2014/main" id="{9D63086A-3337-8598-E100-E27ED998D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1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66EC-9AF8-FFB1-097B-5B59898566FA}"/>
              </a:ext>
            </a:extLst>
          </p:cNvPr>
          <p:cNvSpPr>
            <a:spLocks noGrp="1"/>
          </p:cNvSpPr>
          <p:nvPr>
            <p:ph type="title"/>
          </p:nvPr>
        </p:nvSpPr>
        <p:spPr/>
        <p:txBody>
          <a:bodyPr/>
          <a:lstStyle/>
          <a:p>
            <a:r>
              <a:rPr lang="ro-RO" dirty="0"/>
              <a:t>				LIMITATIONS</a:t>
            </a:r>
            <a:endParaRPr lang="en-US" dirty="0"/>
          </a:p>
        </p:txBody>
      </p:sp>
      <p:sp>
        <p:nvSpPr>
          <p:cNvPr id="3" name="Content Placeholder 2">
            <a:extLst>
              <a:ext uri="{FF2B5EF4-FFF2-40B4-BE49-F238E27FC236}">
                <a16:creationId xmlns:a16="http://schemas.microsoft.com/office/drawing/2014/main" id="{7A7F1C32-6CC0-881E-58D2-952F3A747D2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most notable limitation that can be seen is the quality of the results. This is caused by the low amount of data that was gathered. In order to build a high - standard machine translation model for Romanian to Romani, a large corpus is needed first (millions of sentences) that can be verified by a Romani speaker. It can be built from books, dictionaries, conversational guides and even songs why not. </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Another limitation that we found while working on this project was that there are not that many Romani books, that are translated in Romanian (excluding dictionaries).</a:t>
            </a:r>
          </a:p>
        </p:txBody>
      </p:sp>
    </p:spTree>
    <p:extLst>
      <p:ext uri="{BB962C8B-B14F-4D97-AF65-F5344CB8AC3E}">
        <p14:creationId xmlns:p14="http://schemas.microsoft.com/office/powerpoint/2010/main" val="214599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F0AEA-E2E7-231B-0CA1-6F5620D1987E}"/>
              </a:ext>
            </a:extLst>
          </p:cNvPr>
          <p:cNvSpPr>
            <a:spLocks noGrp="1"/>
          </p:cNvSpPr>
          <p:nvPr>
            <p:ph type="title"/>
          </p:nvPr>
        </p:nvSpPr>
        <p:spPr>
          <a:xfrm>
            <a:off x="6663910" y="540033"/>
            <a:ext cx="4426782" cy="1331604"/>
          </a:xfrm>
        </p:spPr>
        <p:txBody>
          <a:bodyPr anchor="b">
            <a:normAutofit/>
          </a:bodyPr>
          <a:lstStyle/>
          <a:p>
            <a:pPr algn="ctr"/>
            <a:r>
              <a:rPr lang="ro-RO"/>
              <a:t> COMPUTATIONAL LIMITATIONS</a:t>
            </a:r>
            <a:endParaRPr lang="en-US"/>
          </a:p>
        </p:txBody>
      </p:sp>
      <p:pic>
        <p:nvPicPr>
          <p:cNvPr id="5" name="Picture 4" descr="A green cube with a grid and dots&#10;&#10;Description automatically generated">
            <a:extLst>
              <a:ext uri="{FF2B5EF4-FFF2-40B4-BE49-F238E27FC236}">
                <a16:creationId xmlns:a16="http://schemas.microsoft.com/office/drawing/2014/main" id="{E8B9961C-D316-41BA-FF00-CF0321417710}"/>
              </a:ext>
            </a:extLst>
          </p:cNvPr>
          <p:cNvPicPr>
            <a:picLocks noChangeAspect="1"/>
          </p:cNvPicPr>
          <p:nvPr/>
        </p:nvPicPr>
        <p:blipFill>
          <a:blip r:embed="rId2"/>
          <a:srcRect l="21581" r="20240" b="-2"/>
          <a:stretch/>
        </p:blipFill>
        <p:spPr>
          <a:xfrm>
            <a:off x="540989" y="540034"/>
            <a:ext cx="4996212" cy="4838302"/>
          </a:xfrm>
          <a:prstGeom prst="rect">
            <a:avLst/>
          </a:prstGeom>
        </p:spPr>
      </p:pic>
      <p:cxnSp>
        <p:nvCxnSpPr>
          <p:cNvPr id="21" name="Straight Connector 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F24110-E291-9357-C161-848FE242A385}"/>
              </a:ext>
            </a:extLst>
          </p:cNvPr>
          <p:cNvSpPr>
            <a:spLocks noGrp="1"/>
          </p:cNvSpPr>
          <p:nvPr>
            <p:ph idx="1"/>
          </p:nvPr>
        </p:nvSpPr>
        <p:spPr>
          <a:xfrm>
            <a:off x="6645276" y="2759076"/>
            <a:ext cx="4460874" cy="3009899"/>
          </a:xfrm>
        </p:spPr>
        <p:txBody>
          <a:bodyPr>
            <a:normAutofit/>
          </a:bodyPr>
          <a:lstStyle/>
          <a:p>
            <a:r>
              <a:rPr lang="ro-RO"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limitation to our end was the fact that we could </a:t>
            </a:r>
            <a:r>
              <a:rPr lang="en-US">
                <a:latin typeface="Times New Roman" panose="02020603050405020304" pitchFamily="18" charset="0"/>
                <a:cs typeface="Times New Roman" panose="02020603050405020304" pitchFamily="18" charset="0"/>
              </a:rPr>
              <a:t>not fine-tune </a:t>
            </a:r>
            <a:r>
              <a:rPr lang="en-US" dirty="0">
                <a:latin typeface="Times New Roman" panose="02020603050405020304" pitchFamily="18" charset="0"/>
                <a:cs typeface="Times New Roman" panose="02020603050405020304" pitchFamily="18" charset="0"/>
              </a:rPr>
              <a:t>the pre - trained model for more than 3 epochs because of time limitations with the free T4 GPU in Google </a:t>
            </a:r>
            <a:r>
              <a:rPr lang="en-US" dirty="0" err="1">
                <a:latin typeface="Times New Roman" panose="02020603050405020304" pitchFamily="18" charset="0"/>
                <a:cs typeface="Times New Roman" panose="02020603050405020304" pitchFamily="18" charset="0"/>
              </a:rPr>
              <a:t>Colab</a:t>
            </a:r>
            <a:r>
              <a:rPr lang="en-US"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1E1F3B13-EB70-8DBF-D123-085235C1FA15}"/>
              </a:ext>
            </a:extLst>
          </p:cNvPr>
          <p:cNvSpPr txBox="1"/>
          <p:nvPr/>
        </p:nvSpPr>
        <p:spPr>
          <a:xfrm>
            <a:off x="2069867" y="5549038"/>
            <a:ext cx="3798917" cy="369332"/>
          </a:xfrm>
          <a:prstGeom prst="rect">
            <a:avLst/>
          </a:prstGeom>
          <a:noFill/>
        </p:spPr>
        <p:txBody>
          <a:bodyPr wrap="square" rtlCol="0">
            <a:spAutoFit/>
          </a:bodyPr>
          <a:lstStyle/>
          <a:p>
            <a:r>
              <a:rPr lang="ro-RO" dirty="0">
                <a:latin typeface="Times New Roman" panose="02020603050405020304" pitchFamily="18" charset="0"/>
                <a:cs typeface="Times New Roman" panose="02020603050405020304" pitchFamily="18" charset="0"/>
              </a:rPr>
              <a:t>Source: Nvidia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11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1F73AA7-0E3A-73A1-B3F7-E9D7C4C00F49}"/>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9F83026-16F5-4F28-1948-1C2179068C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7DA8C35-A69E-49EC-1530-28286C40E5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05CB0352-0C1F-816C-74E6-98E7FA18E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F382EF8F-46EF-466B-0ECA-837D047A7E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FAC309E2-0A2B-0E39-D97B-7412A4B4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E13DA5BC-7887-DAD2-3371-91A6ECE33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64E1C441-550A-B2D4-ED77-D626F49EF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84E0ABD-98C0-9D6A-5AAA-C59F4D1E961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2871F7CB-CA09-4F95-ECC0-D274E7369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D597EB7B-69A8-F031-EDA0-190769E8BF12}"/>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CONCLUSIONS</a:t>
            </a:r>
          </a:p>
        </p:txBody>
      </p:sp>
      <p:cxnSp>
        <p:nvCxnSpPr>
          <p:cNvPr id="29" name="Straight Connector 28">
            <a:extLst>
              <a:ext uri="{FF2B5EF4-FFF2-40B4-BE49-F238E27FC236}">
                <a16:creationId xmlns:a16="http://schemas.microsoft.com/office/drawing/2014/main" id="{CD3EEB6D-6D77-33A4-4C2E-2B45D78503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4FB6-71FA-2C7A-B44C-6823ED02B56C}"/>
              </a:ext>
            </a:extLst>
          </p:cNvPr>
          <p:cNvSpPr>
            <a:spLocks noGrp="1"/>
          </p:cNvSpPr>
          <p:nvPr>
            <p:ph type="title"/>
          </p:nvPr>
        </p:nvSpPr>
        <p:spPr/>
        <p:txBody>
          <a:bodyPr/>
          <a:lstStyle/>
          <a:p>
            <a:r>
              <a:rPr lang="en-US" dirty="0"/>
              <a:t>			    CONCLUSIONS</a:t>
            </a:r>
          </a:p>
        </p:txBody>
      </p:sp>
      <p:sp>
        <p:nvSpPr>
          <p:cNvPr id="3" name="Content Placeholder 2">
            <a:extLst>
              <a:ext uri="{FF2B5EF4-FFF2-40B4-BE49-F238E27FC236}">
                <a16:creationId xmlns:a16="http://schemas.microsoft.com/office/drawing/2014/main" id="{D6D0D91A-B09A-79D6-E789-BB025E9F082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Although the results were far from perfect, the project covered modern approaches to tackling a difficult machine translation problem presenting all the steps and tools that were used, and as a result becoming a building block for future projects and research aimed at the Romani language.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liked this project because it allowed us to build something from the ground up and learn more about machine translation in the process. We believe that this project will surely leave room for improvement for the future and is a starting point for this task.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99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61C1-AF16-41B3-DA24-550844AE8655}"/>
              </a:ext>
            </a:extLst>
          </p:cNvPr>
          <p:cNvSpPr>
            <a:spLocks noGrp="1"/>
          </p:cNvSpPr>
          <p:nvPr>
            <p:ph type="title"/>
          </p:nvPr>
        </p:nvSpPr>
        <p:spPr/>
        <p:txBody>
          <a:bodyPr/>
          <a:lstStyle/>
          <a:p>
            <a:r>
              <a:rPr lang="en-US" dirty="0"/>
              <a:t>			TABLE OF CONTENTS</a:t>
            </a:r>
          </a:p>
        </p:txBody>
      </p:sp>
      <p:sp>
        <p:nvSpPr>
          <p:cNvPr id="3" name="Content Placeholder 2">
            <a:extLst>
              <a:ext uri="{FF2B5EF4-FFF2-40B4-BE49-F238E27FC236}">
                <a16:creationId xmlns:a16="http://schemas.microsoft.com/office/drawing/2014/main" id="{F7E7E27C-1C9F-7A8A-8168-9FF68F69CE3D}"/>
              </a:ext>
            </a:extLst>
          </p:cNvPr>
          <p:cNvSpPr>
            <a:spLocks noGrp="1"/>
          </p:cNvSpPr>
          <p:nvPr>
            <p:ph idx="1"/>
          </p:nvPr>
        </p:nvSpPr>
        <p:spPr/>
        <p:txBody>
          <a:bodyPr/>
          <a:lstStyle/>
          <a:p>
            <a:r>
              <a:rPr lang="en-US" dirty="0">
                <a:hlinkClick r:id="rId2" action="ppaction://hlinksldjump"/>
              </a:rPr>
              <a:t>1. Introduction</a:t>
            </a:r>
            <a:endParaRPr lang="en-US" dirty="0"/>
          </a:p>
          <a:p>
            <a:r>
              <a:rPr lang="en-US" dirty="0">
                <a:hlinkClick r:id="rId3" action="ppaction://hlinksldjump"/>
              </a:rPr>
              <a:t>2. Data acquisition</a:t>
            </a:r>
            <a:endParaRPr lang="en-US" dirty="0"/>
          </a:p>
          <a:p>
            <a:r>
              <a:rPr lang="en-US" dirty="0">
                <a:hlinkClick r:id="rId4" action="ppaction://hlinksldjump"/>
              </a:rPr>
              <a:t>3. Tokenization</a:t>
            </a:r>
            <a:endParaRPr lang="en-US" dirty="0"/>
          </a:p>
          <a:p>
            <a:r>
              <a:rPr lang="en-US" dirty="0">
                <a:hlinkClick r:id="rId5" action="ppaction://hlinksldjump"/>
              </a:rPr>
              <a:t>4. Approach + Results</a:t>
            </a:r>
            <a:endParaRPr lang="en-US" dirty="0"/>
          </a:p>
          <a:p>
            <a:r>
              <a:rPr lang="en-US" dirty="0">
                <a:hlinkClick r:id="rId6" action="ppaction://hlinksldjump"/>
              </a:rPr>
              <a:t>5. Limitations</a:t>
            </a:r>
            <a:endParaRPr lang="en-US" dirty="0"/>
          </a:p>
          <a:p>
            <a:r>
              <a:rPr lang="en-US" dirty="0">
                <a:hlinkClick r:id="rId7" action="ppaction://hlinksldjump"/>
              </a:rPr>
              <a:t>6. Conclusions</a:t>
            </a:r>
            <a:endParaRPr lang="en-US" dirty="0"/>
          </a:p>
          <a:p>
            <a:r>
              <a:rPr lang="en-US" dirty="0">
                <a:hlinkClick r:id="rId8" action="ppaction://hlinksldjump"/>
              </a:rPr>
              <a:t>7. Bibliographic references</a:t>
            </a:r>
            <a:endParaRPr lang="en-US" dirty="0"/>
          </a:p>
        </p:txBody>
      </p:sp>
    </p:spTree>
    <p:extLst>
      <p:ext uri="{BB962C8B-B14F-4D97-AF65-F5344CB8AC3E}">
        <p14:creationId xmlns:p14="http://schemas.microsoft.com/office/powerpoint/2010/main" val="171408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72AB-2340-A093-F200-8F0F6BE56802}"/>
              </a:ext>
            </a:extLst>
          </p:cNvPr>
          <p:cNvSpPr>
            <a:spLocks noGrp="1"/>
          </p:cNvSpPr>
          <p:nvPr>
            <p:ph type="title"/>
          </p:nvPr>
        </p:nvSpPr>
        <p:spPr/>
        <p:txBody>
          <a:bodyPr/>
          <a:lstStyle/>
          <a:p>
            <a:r>
              <a:rPr lang="en-US" dirty="0"/>
              <a:t>			BIBLIOGRAPHIC RESOURCES</a:t>
            </a:r>
          </a:p>
        </p:txBody>
      </p:sp>
      <p:sp>
        <p:nvSpPr>
          <p:cNvPr id="3" name="Content Placeholder 2">
            <a:extLst>
              <a:ext uri="{FF2B5EF4-FFF2-40B4-BE49-F238E27FC236}">
                <a16:creationId xmlns:a16="http://schemas.microsoft.com/office/drawing/2014/main" id="{277F9BA7-1B05-4803-5683-BB43E883847A}"/>
              </a:ext>
            </a:extLst>
          </p:cNvPr>
          <p:cNvSpPr>
            <a:spLocks noGrp="1"/>
          </p:cNvSpPr>
          <p:nvPr>
            <p:ph idx="1"/>
          </p:nvPr>
        </p:nvSpPr>
        <p:spPr/>
        <p:txBody>
          <a:bodyPr/>
          <a:lstStyle/>
          <a:p>
            <a:r>
              <a:rPr lang="en-US" dirty="0">
                <a:hlinkClick r:id="rId2"/>
              </a:rPr>
              <a:t>https://www.academia.edu/43726447/Ghid_de_conversa%C5%A3ie_Rom%C3%A2n_Romano_Rum%C3%AEnisko_Romano_Lumini%C5%A3a_Mihai_Cioab%C4%83</a:t>
            </a:r>
            <a:endParaRPr lang="en-US" dirty="0"/>
          </a:p>
          <a:p>
            <a:endParaRPr lang="en-US" dirty="0"/>
          </a:p>
          <a:p>
            <a:r>
              <a:rPr lang="en-US" dirty="0">
                <a:hlinkClick r:id="rId3"/>
              </a:rPr>
              <a:t>https://ikultura.ro/wp-content/uploads/2019/09/Suport-De-Curs-Limba-Romani.pdf</a:t>
            </a:r>
            <a:endParaRPr lang="en-US" dirty="0"/>
          </a:p>
          <a:p>
            <a:endParaRPr lang="en-US" dirty="0"/>
          </a:p>
          <a:p>
            <a:r>
              <a:rPr lang="en-US" dirty="0">
                <a:hlinkClick r:id="rId4"/>
              </a:rPr>
              <a:t>https://cdn.prod.website-files.com/601e5c899b255f2ab1aa7bd3/618532c3aee2d5be11a853f5_Romanes-with-Rahela-5.pdf</a:t>
            </a:r>
            <a:endParaRPr lang="en-US" dirty="0"/>
          </a:p>
          <a:p>
            <a:endParaRPr lang="en-US" dirty="0"/>
          </a:p>
          <a:p>
            <a:endParaRPr lang="en-US" dirty="0"/>
          </a:p>
        </p:txBody>
      </p:sp>
    </p:spTree>
    <p:extLst>
      <p:ext uri="{BB962C8B-B14F-4D97-AF65-F5344CB8AC3E}">
        <p14:creationId xmlns:p14="http://schemas.microsoft.com/office/powerpoint/2010/main" val="1527517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Video 26" descr="Floating Numbers And Letters On Top Of A Book">
            <a:extLst>
              <a:ext uri="{FF2B5EF4-FFF2-40B4-BE49-F238E27FC236}">
                <a16:creationId xmlns:a16="http://schemas.microsoft.com/office/drawing/2014/main" id="{6324A32C-CB71-7155-8688-8767A92272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4E00CA1-2FC7-E2F5-D376-6CB3252CD3CC}"/>
              </a:ext>
            </a:extLst>
          </p:cNvPr>
          <p:cNvSpPr>
            <a:spLocks noGrp="1"/>
          </p:cNvSpPr>
          <p:nvPr>
            <p:ph type="title"/>
          </p:nvPr>
        </p:nvSpPr>
        <p:spPr>
          <a:xfrm>
            <a:off x="-1055597" y="2359800"/>
            <a:ext cx="7797799" cy="2138400"/>
          </a:xfrm>
        </p:spPr>
        <p:txBody>
          <a:bodyPr vert="horz" lIns="0" tIns="0" rIns="0" bIns="0" rtlCol="0" anchor="b" anchorCtr="0">
            <a:normAutofit/>
          </a:bodyPr>
          <a:lstStyle/>
          <a:p>
            <a:r>
              <a:rPr lang="en-US" dirty="0">
                <a:solidFill>
                  <a:srgbClr val="FFFFFF"/>
                </a:solidFill>
              </a:rPr>
              <a:t>INTRODUCTORY NOTES</a:t>
            </a:r>
          </a:p>
        </p:txBody>
      </p:sp>
      <p:cxnSp>
        <p:nvCxnSpPr>
          <p:cNvPr id="29" name="Straight Connector 2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E7A-84C5-792B-0CEE-8C45AF9B904D}"/>
              </a:ext>
            </a:extLst>
          </p:cNvPr>
          <p:cNvSpPr>
            <a:spLocks noGrp="1"/>
          </p:cNvSpPr>
          <p:nvPr>
            <p:ph type="title"/>
          </p:nvPr>
        </p:nvSpPr>
        <p:spPr/>
        <p:txBody>
          <a:bodyPr/>
          <a:lstStyle/>
          <a:p>
            <a:r>
              <a:rPr lang="ro-RO" dirty="0"/>
              <a:t>			   A gentle start</a:t>
            </a:r>
            <a:endParaRPr lang="en-US" dirty="0"/>
          </a:p>
        </p:txBody>
      </p:sp>
      <p:sp>
        <p:nvSpPr>
          <p:cNvPr id="3" name="Content Placeholder 2">
            <a:extLst>
              <a:ext uri="{FF2B5EF4-FFF2-40B4-BE49-F238E27FC236}">
                <a16:creationId xmlns:a16="http://schemas.microsoft.com/office/drawing/2014/main" id="{AB51B31C-63ED-736A-F9A2-A0148020BE5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present the steps and the tools necessary to build a machine translation deep learning model for Romanian to Romani. Even though it is a low - resource language, the Romani language is a very popular one around the world</a:t>
            </a:r>
            <a:r>
              <a:rPr lang="ro-RO" dirty="0">
                <a:latin typeface="Times New Roman" panose="02020603050405020304" pitchFamily="18" charset="0"/>
                <a:cs typeface="Times New Roman" panose="02020603050405020304" pitchFamily="18" charset="0"/>
              </a:rPr>
              <a:t>.</a:t>
            </a:r>
          </a:p>
          <a:p>
            <a:pPr algn="just"/>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This presentation covers modern deep learning approaches that can be a building block for future research on this language.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5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70BE4E2-A3C2-931B-E4E1-F8A8B9B6936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50BAAE4-8B45-6F6D-4867-263F1BCBC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DADC883-3931-F212-A49F-AC6CA5443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637B18F7-9F84-7DC6-F215-B3F0FFD7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BB7AF1-96B2-C62B-8EA3-7E87D3EFC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385F268-B0DC-7762-1107-623CFDEDA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1A184B71-BD06-01C4-BD1E-B2970A2D9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353BCDA4-89E9-E6D8-C649-3EE24029E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4C573729-6DCC-C868-3CF7-559C61DEDE4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EE77CE7A-8209-ACEF-A7DD-F6005E46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08AD6030-A8F7-AF58-01F4-9A6B8FF74736}"/>
              </a:ext>
            </a:extLst>
          </p:cNvPr>
          <p:cNvSpPr>
            <a:spLocks noGrp="1"/>
          </p:cNvSpPr>
          <p:nvPr>
            <p:ph type="title"/>
          </p:nvPr>
        </p:nvSpPr>
        <p:spPr>
          <a:xfrm>
            <a:off x="-1158147" y="2621671"/>
            <a:ext cx="7797799" cy="2138400"/>
          </a:xfrm>
        </p:spPr>
        <p:txBody>
          <a:bodyPr vert="horz" lIns="0" tIns="0" rIns="0" bIns="0" rtlCol="0" anchor="b" anchorCtr="0">
            <a:normAutofit/>
          </a:bodyPr>
          <a:lstStyle/>
          <a:p>
            <a:r>
              <a:rPr lang="ro-RO" dirty="0">
                <a:solidFill>
                  <a:srgbClr val="FFFFFF"/>
                </a:solidFill>
              </a:rPr>
              <a:t>Data acquistion</a:t>
            </a:r>
            <a:endParaRPr lang="en-US" dirty="0">
              <a:solidFill>
                <a:srgbClr val="FFFFFF"/>
              </a:solidFill>
            </a:endParaRPr>
          </a:p>
        </p:txBody>
      </p:sp>
      <p:cxnSp>
        <p:nvCxnSpPr>
          <p:cNvPr id="29" name="Straight Connector 28">
            <a:extLst>
              <a:ext uri="{FF2B5EF4-FFF2-40B4-BE49-F238E27FC236}">
                <a16:creationId xmlns:a16="http://schemas.microsoft.com/office/drawing/2014/main" id="{7A4CDC89-ADA3-6E81-8A59-0B0169AF27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1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5C31-5F74-58B2-4867-A2E2E1237214}"/>
              </a:ext>
            </a:extLst>
          </p:cNvPr>
          <p:cNvSpPr>
            <a:spLocks noGrp="1"/>
          </p:cNvSpPr>
          <p:nvPr>
            <p:ph type="title"/>
          </p:nvPr>
        </p:nvSpPr>
        <p:spPr/>
        <p:txBody>
          <a:bodyPr/>
          <a:lstStyle/>
          <a:p>
            <a:r>
              <a:rPr lang="ro-RO" dirty="0"/>
              <a:t>			 DATA ACQUISITION</a:t>
            </a:r>
            <a:endParaRPr lang="en-US" dirty="0"/>
          </a:p>
        </p:txBody>
      </p:sp>
      <p:sp>
        <p:nvSpPr>
          <p:cNvPr id="3" name="Content Placeholder 2">
            <a:extLst>
              <a:ext uri="{FF2B5EF4-FFF2-40B4-BE49-F238E27FC236}">
                <a16:creationId xmlns:a16="http://schemas.microsoft.com/office/drawing/2014/main" id="{36B02BBD-C4B7-515D-31F7-7CD3617B2604}"/>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The data was obtained from different sources, those being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Romani courses</a:t>
            </a:r>
          </a:p>
          <a:p>
            <a:r>
              <a:rPr lang="en-US" dirty="0">
                <a:latin typeface="Times New Roman" panose="02020603050405020304" pitchFamily="18" charset="0"/>
                <a:cs typeface="Times New Roman" panose="02020603050405020304" pitchFamily="18" charset="0"/>
              </a:rPr>
              <a:t>- Romani conversational guides</a:t>
            </a:r>
          </a:p>
          <a:p>
            <a:r>
              <a:rPr lang="en-US" dirty="0">
                <a:latin typeface="Times New Roman" panose="02020603050405020304" pitchFamily="18" charset="0"/>
                <a:cs typeface="Times New Roman" panose="02020603050405020304" pitchFamily="18" charset="0"/>
              </a:rPr>
              <a:t>- Romani dictionaries</a:t>
            </a:r>
          </a:p>
          <a:p>
            <a:r>
              <a:rPr lang="en-US" dirty="0">
                <a:latin typeface="Times New Roman" panose="02020603050405020304" pitchFamily="18" charset="0"/>
                <a:cs typeface="Times New Roman" panose="02020603050405020304" pitchFamily="18" charset="0"/>
              </a:rPr>
              <a:t>- Dataset from </a:t>
            </a:r>
            <a:r>
              <a:rPr lang="en-US" dirty="0" err="1">
                <a:latin typeface="Times New Roman" panose="02020603050405020304" pitchFamily="18" charset="0"/>
                <a:cs typeface="Times New Roman" panose="02020603050405020304" pitchFamily="18" charset="0"/>
              </a:rPr>
              <a:t>HelsinkiNLP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07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FE7E-05A6-9167-164D-6BB1A66D9AE1}"/>
              </a:ext>
            </a:extLst>
          </p:cNvPr>
          <p:cNvSpPr>
            <a:spLocks noGrp="1"/>
          </p:cNvSpPr>
          <p:nvPr>
            <p:ph type="title"/>
          </p:nvPr>
        </p:nvSpPr>
        <p:spPr/>
        <p:txBody>
          <a:bodyPr/>
          <a:lstStyle/>
          <a:p>
            <a:r>
              <a:rPr lang="en-US" dirty="0"/>
              <a:t>	  HOW DID YOU BUILD THE CORPUS??</a:t>
            </a:r>
          </a:p>
        </p:txBody>
      </p:sp>
      <p:sp>
        <p:nvSpPr>
          <p:cNvPr id="3" name="Content Placeholder 2">
            <a:extLst>
              <a:ext uri="{FF2B5EF4-FFF2-40B4-BE49-F238E27FC236}">
                <a16:creationId xmlns:a16="http://schemas.microsoft.com/office/drawing/2014/main" id="{63569287-0A23-ED92-D6B8-973A46CD36E4}"/>
              </a:ext>
            </a:extLst>
          </p:cNvPr>
          <p:cNvSpPr>
            <a:spLocks noGrp="1"/>
          </p:cNvSpPr>
          <p:nvPr>
            <p:ph idx="1"/>
          </p:nvPr>
        </p:nvSpPr>
        <p:spPr>
          <a:xfrm>
            <a:off x="1079500" y="1790700"/>
            <a:ext cx="10026650" cy="4701540"/>
          </a:xfrm>
        </p:spPr>
        <p:txBody>
          <a:bodyPr>
            <a:normAutofit/>
          </a:bodyPr>
          <a:lstStyle/>
          <a:p>
            <a:pPr algn="just"/>
            <a:r>
              <a:rPr lang="en-US" dirty="0">
                <a:latin typeface="Times New Roman" panose="02020603050405020304" pitchFamily="18" charset="0"/>
                <a:cs typeface="Times New Roman" panose="02020603050405020304" pitchFamily="18" charset="0"/>
              </a:rPr>
              <a:t>Working with a low-resource language we took into account the fact that we had to build a corpus from scratch almost. however, we found a corpus online with  around 7900 samples from Romanian to Romani from </a:t>
            </a:r>
            <a:r>
              <a:rPr lang="en-US" dirty="0" err="1">
                <a:latin typeface="Times New Roman" panose="02020603050405020304" pitchFamily="18" charset="0"/>
                <a:cs typeface="Times New Roman" panose="02020603050405020304" pitchFamily="18" charset="0"/>
              </a:rPr>
              <a:t>HelsinkiNLP</a:t>
            </a:r>
            <a:r>
              <a:rPr lang="en-US" dirty="0">
                <a:latin typeface="Times New Roman" panose="02020603050405020304" pitchFamily="18" charset="0"/>
                <a:cs typeface="Times New Roman" panose="02020603050405020304" pitchFamily="18" charset="0"/>
              </a:rPr>
              <a:t> which to our knowledge is in the Carpathian Romani dialect.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add more data, we scraped samples from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as it provided Carpathian Romani samples translated into Romanian.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Next on, we manually gathered a set of  samples from different dictionaries, conversational guides, and a Romani course support.</a:t>
            </a:r>
          </a:p>
          <a:p>
            <a:pPr algn="just"/>
            <a:endParaRPr lang="en-US"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20077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6011843-ACC3-E5DF-EFED-2FCE4EF83B80}"/>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E715C72-C714-CDBC-830A-ADB786722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7EE06F3-AD8B-5CED-AB36-399B5ED9A6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0A5C6D45-F48C-A038-DCE9-D7F3366ED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62A9C8CF-EEB1-CFFB-71F8-959A06A302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70A4D042-5259-A3D4-58A1-0956CE4B0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01C7159E-2E28-575D-F363-DB1EED0232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FB940952-9FD8-BBFB-930A-4C68D0E4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4C4403CB-C824-A15B-2D24-9B6A12BFB58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056CBB6E-A4B3-A92C-1F6C-900150C7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901C8B7F-8B60-3316-BDA4-20B595A4AEB6}"/>
              </a:ext>
            </a:extLst>
          </p:cNvPr>
          <p:cNvSpPr>
            <a:spLocks noGrp="1"/>
          </p:cNvSpPr>
          <p:nvPr>
            <p:ph type="title"/>
          </p:nvPr>
        </p:nvSpPr>
        <p:spPr>
          <a:xfrm>
            <a:off x="-1209421" y="2621671"/>
            <a:ext cx="7797799" cy="2138400"/>
          </a:xfrm>
        </p:spPr>
        <p:txBody>
          <a:bodyPr vert="horz" lIns="0" tIns="0" rIns="0" bIns="0" rtlCol="0" anchor="b" anchorCtr="0">
            <a:normAutofit/>
          </a:bodyPr>
          <a:lstStyle/>
          <a:p>
            <a:r>
              <a:rPr lang="en-US" dirty="0">
                <a:solidFill>
                  <a:srgbClr val="FFFFFF"/>
                </a:solidFill>
              </a:rPr>
              <a:t>TOKENIZATION</a:t>
            </a:r>
          </a:p>
        </p:txBody>
      </p:sp>
      <p:cxnSp>
        <p:nvCxnSpPr>
          <p:cNvPr id="29" name="Straight Connector 28">
            <a:extLst>
              <a:ext uri="{FF2B5EF4-FFF2-40B4-BE49-F238E27FC236}">
                <a16:creationId xmlns:a16="http://schemas.microsoft.com/office/drawing/2014/main" id="{48EC9A5E-A2B9-0D3D-31AC-C1DDDE716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0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84A6-4AEE-FDD0-2BC6-1187593BD03F}"/>
              </a:ext>
            </a:extLst>
          </p:cNvPr>
          <p:cNvSpPr>
            <a:spLocks noGrp="1"/>
          </p:cNvSpPr>
          <p:nvPr>
            <p:ph type="title"/>
          </p:nvPr>
        </p:nvSpPr>
        <p:spPr/>
        <p:txBody>
          <a:bodyPr/>
          <a:lstStyle/>
          <a:p>
            <a:r>
              <a:rPr lang="en-US" dirty="0"/>
              <a:t>TOKENIZATION</a:t>
            </a:r>
          </a:p>
        </p:txBody>
      </p:sp>
      <p:pic>
        <p:nvPicPr>
          <p:cNvPr id="6" name="Content Placeholder 5">
            <a:extLst>
              <a:ext uri="{FF2B5EF4-FFF2-40B4-BE49-F238E27FC236}">
                <a16:creationId xmlns:a16="http://schemas.microsoft.com/office/drawing/2014/main" id="{406DF98F-9BF8-D30C-3813-D5FC2436536E}"/>
              </a:ext>
            </a:extLst>
          </p:cNvPr>
          <p:cNvPicPr>
            <a:picLocks noGrp="1" noChangeAspect="1"/>
          </p:cNvPicPr>
          <p:nvPr>
            <p:ph idx="1"/>
          </p:nvPr>
        </p:nvPicPr>
        <p:blipFill>
          <a:blip r:embed="rId2"/>
          <a:stretch>
            <a:fillRect/>
          </a:stretch>
        </p:blipFill>
        <p:spPr>
          <a:xfrm>
            <a:off x="5398052" y="914400"/>
            <a:ext cx="6654800" cy="4770782"/>
          </a:xfrm>
        </p:spPr>
      </p:pic>
      <p:sp>
        <p:nvSpPr>
          <p:cNvPr id="4" name="Text Placeholder 3">
            <a:extLst>
              <a:ext uri="{FF2B5EF4-FFF2-40B4-BE49-F238E27FC236}">
                <a16:creationId xmlns:a16="http://schemas.microsoft.com/office/drawing/2014/main" id="{BC8045E0-20ED-7791-B423-3F1C1F34B27F}"/>
              </a:ext>
            </a:extLst>
          </p:cNvPr>
          <p:cNvSpPr>
            <a:spLocks noGrp="1"/>
          </p:cNvSpPr>
          <p:nvPr>
            <p:ph type="body" sz="half" idx="2"/>
          </p:nvPr>
        </p:nvSpPr>
        <p:spPr>
          <a:xfrm>
            <a:off x="815009" y="2126974"/>
            <a:ext cx="4170489" cy="3643826"/>
          </a:xfrm>
        </p:spPr>
        <p:txBody>
          <a:bodyPr/>
          <a:lstStyle/>
          <a:p>
            <a:pPr algn="just"/>
            <a:r>
              <a:rPr lang="en-US" dirty="0">
                <a:latin typeface="Times New Roman" panose="02020603050405020304" pitchFamily="18" charset="0"/>
                <a:cs typeface="Times New Roman" panose="02020603050405020304" pitchFamily="18" charset="0"/>
              </a:rPr>
              <a:t>There were 2 different tokenizers that we built: one is a custom </a:t>
            </a:r>
            <a:r>
              <a:rPr lang="en-US" dirty="0" err="1">
                <a:latin typeface="Times New Roman" panose="02020603050405020304" pitchFamily="18" charset="0"/>
                <a:cs typeface="Times New Roman" panose="02020603050405020304" pitchFamily="18" charset="0"/>
              </a:rPr>
              <a:t>SentencePiece</a:t>
            </a:r>
            <a:r>
              <a:rPr lang="en-US" dirty="0">
                <a:latin typeface="Times New Roman" panose="02020603050405020304" pitchFamily="18" charset="0"/>
                <a:cs typeface="Times New Roman" panose="02020603050405020304" pitchFamily="18" charset="0"/>
              </a:rPr>
              <a:t> tokenizer with a vocabulary size of 4200, while the other one is a pre trained tokenizer that we extended with this custom </a:t>
            </a:r>
            <a:r>
              <a:rPr lang="en-US" dirty="0" err="1">
                <a:latin typeface="Times New Roman" panose="02020603050405020304" pitchFamily="18" charset="0"/>
                <a:cs typeface="Times New Roman" panose="02020603050405020304" pitchFamily="18" charset="0"/>
              </a:rPr>
              <a:t>SentencePiece</a:t>
            </a:r>
            <a:r>
              <a:rPr lang="en-US" dirty="0">
                <a:latin typeface="Times New Roman" panose="02020603050405020304" pitchFamily="18" charset="0"/>
                <a:cs typeface="Times New Roman" panose="02020603050405020304" pitchFamily="18" charset="0"/>
              </a:rPr>
              <a:t> tokenizer.</a:t>
            </a:r>
          </a:p>
        </p:txBody>
      </p:sp>
    </p:spTree>
    <p:extLst>
      <p:ext uri="{BB962C8B-B14F-4D97-AF65-F5344CB8AC3E}">
        <p14:creationId xmlns:p14="http://schemas.microsoft.com/office/powerpoint/2010/main" val="3214046564"/>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243141"/>
      </a:dk2>
      <a:lt2>
        <a:srgbClr val="E8E5E2"/>
      </a:lt2>
      <a:accent1>
        <a:srgbClr val="297FE7"/>
      </a:accent1>
      <a:accent2>
        <a:srgbClr val="16B3CB"/>
      </a:accent2>
      <a:accent3>
        <a:srgbClr val="20B68C"/>
      </a:accent3>
      <a:accent4>
        <a:srgbClr val="14BA46"/>
      </a:accent4>
      <a:accent5>
        <a:srgbClr val="33BB21"/>
      </a:accent5>
      <a:accent6>
        <a:srgbClr val="69B414"/>
      </a:accent6>
      <a:hlink>
        <a:srgbClr val="AD7939"/>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B2E0820F0E240A51FF3306D6A27A1" ma:contentTypeVersion="8" ma:contentTypeDescription="Create a new document." ma:contentTypeScope="" ma:versionID="4f38429e3e8757f45ea6ee36ce2acd91">
  <xsd:schema xmlns:xsd="http://www.w3.org/2001/XMLSchema" xmlns:xs="http://www.w3.org/2001/XMLSchema" xmlns:p="http://schemas.microsoft.com/office/2006/metadata/properties" xmlns:ns2="6484dfe6-1747-497f-adeb-3db6e334c90f" targetNamespace="http://schemas.microsoft.com/office/2006/metadata/properties" ma:root="true" ma:fieldsID="2bfb4380af9c41bc53d03b07b5ea1f04" ns2:_="">
    <xsd:import namespace="6484dfe6-1747-497f-adeb-3db6e334c90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84dfe6-1747-497f-adeb-3db6e334c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F9B960-BE36-4D81-85AA-FDFF651647A3}"/>
</file>

<file path=customXml/itemProps2.xml><?xml version="1.0" encoding="utf-8"?>
<ds:datastoreItem xmlns:ds="http://schemas.openxmlformats.org/officeDocument/2006/customXml" ds:itemID="{ABA300F7-4EA7-4FF2-8DCA-BA616D9E1BDC}"/>
</file>

<file path=customXml/itemProps3.xml><?xml version="1.0" encoding="utf-8"?>
<ds:datastoreItem xmlns:ds="http://schemas.openxmlformats.org/officeDocument/2006/customXml" ds:itemID="{1F8E761A-074A-4FC7-9B2D-D150789AAFBA}"/>
</file>

<file path=docProps/app.xml><?xml version="1.0" encoding="utf-8"?>
<Properties xmlns="http://schemas.openxmlformats.org/officeDocument/2006/extended-properties" xmlns:vt="http://schemas.openxmlformats.org/officeDocument/2006/docPropsVTypes">
  <TotalTime>88</TotalTime>
  <Words>858</Words>
  <Application>Microsoft Office PowerPoint</Application>
  <PresentationFormat>Widescreen</PresentationFormat>
  <Paragraphs>71</Paragraphs>
  <Slides>20</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 LT Pro Light</vt:lpstr>
      <vt:lpstr>Rockwell Nova Light</vt:lpstr>
      <vt:lpstr>Times New Roman</vt:lpstr>
      <vt:lpstr>Wingdings</vt:lpstr>
      <vt:lpstr>LeafVTI</vt:lpstr>
      <vt:lpstr>Machine Translation (Romanian to Romani translation)</vt:lpstr>
      <vt:lpstr>   TABLE OF CONTENTS</vt:lpstr>
      <vt:lpstr>INTRODUCTORY NOTES</vt:lpstr>
      <vt:lpstr>      A gentle start</vt:lpstr>
      <vt:lpstr>Data acquistion</vt:lpstr>
      <vt:lpstr>    DATA ACQUISITION</vt:lpstr>
      <vt:lpstr>   HOW DID YOU BUILD THE CORPUS??</vt:lpstr>
      <vt:lpstr>TOKENIZATION</vt:lpstr>
      <vt:lpstr>TOKENIZATION</vt:lpstr>
      <vt:lpstr> APPROACH AND RESULTS</vt:lpstr>
      <vt:lpstr>DATA AUGMENTATION</vt:lpstr>
      <vt:lpstr>    APPROACH</vt:lpstr>
      <vt:lpstr>WHY MARIANMT?</vt:lpstr>
      <vt:lpstr>       RESULTS</vt:lpstr>
      <vt:lpstr> LIMITATIONS</vt:lpstr>
      <vt:lpstr>    LIMITATIONS</vt:lpstr>
      <vt:lpstr> COMPUTATIONAL LIMITATIONS</vt:lpstr>
      <vt:lpstr> CONCLUSIONS</vt:lpstr>
      <vt:lpstr>       CONCLUSIONS</vt:lpstr>
      <vt:lpstr>   BIBLIOGRAPHIC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Translation (Romanian to Romani translation)</dc:title>
  <dc:creator>Sab Zibileanu</dc:creator>
  <cp:lastModifiedBy>SABIN   ZIBILEANU</cp:lastModifiedBy>
  <cp:revision>60</cp:revision>
  <dcterms:created xsi:type="dcterms:W3CDTF">2025-01-12T09:46:13Z</dcterms:created>
  <dcterms:modified xsi:type="dcterms:W3CDTF">2025-01-16T13:48:58Z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0x010100769B2E0820F0E240A51FF3306D6A27A1</vt:lpwstr>
  </property>
</Properties>
</file>